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1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57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67" y="5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Bankruptcy and Other Issues with Student Debt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13, 2017</a:t>
            </a:r>
          </a:p>
          <a:p>
            <a:r>
              <a:rPr lang="en-US" dirty="0" smtClean="0"/>
              <a:t>Thomas Schrempf, section chief, student recoveries unit, NYSOAG</a:t>
            </a:r>
          </a:p>
        </p:txBody>
      </p:sp>
    </p:spTree>
    <p:extLst>
      <p:ext uri="{BB962C8B-B14F-4D97-AF65-F5344CB8AC3E}">
        <p14:creationId xmlns:p14="http://schemas.microsoft.com/office/powerpoint/2010/main" val="2676455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Undue Hardship Test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Discussion of In Re:  Murphy Case - - 535 </a:t>
            </a:r>
            <a:r>
              <a:rPr lang="en-US" sz="2400" dirty="0"/>
              <a:t>BR 97 </a:t>
            </a:r>
          </a:p>
          <a:p>
            <a:pPr marL="0" indent="0">
              <a:buNone/>
            </a:pPr>
            <a:r>
              <a:rPr lang="en-US" sz="2400" dirty="0" smtClean="0"/>
              <a:t>	(</a:t>
            </a:r>
            <a:r>
              <a:rPr lang="en-US" sz="2400" dirty="0"/>
              <a:t>Bankr. Ct. WD Pa 2015) </a:t>
            </a:r>
            <a:r>
              <a:rPr lang="en-US" sz="2400" dirty="0" smtClean="0"/>
              <a:t>- - Application of </a:t>
            </a:r>
            <a:r>
              <a:rPr lang="en-US" sz="2400" i="1" dirty="0" smtClean="0"/>
              <a:t>Brunner</a:t>
            </a:r>
            <a:r>
              <a:rPr lang="en-US" sz="2400" dirty="0" smtClean="0"/>
              <a:t> Test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1)  Good Faith Efforts to Repay 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dirty="0" smtClean="0"/>
              <a:t>- focus on factors beyond own control, rather than 		willful or negligent conduct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5468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Undue Hardship Test –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dirty="0"/>
              <a:t>Must consider whether debtor incurred substantial expenses beyond those required to pay for basic necessities; and </a:t>
            </a:r>
          </a:p>
          <a:p>
            <a:pPr lvl="0"/>
            <a:r>
              <a:rPr lang="en-US" sz="2000" dirty="0"/>
              <a:t>Debtor made efforts to restructure the loan before filing his BR petition</a:t>
            </a:r>
          </a:p>
          <a:p>
            <a:pPr lvl="0"/>
            <a:r>
              <a:rPr lang="en-US" sz="2000" dirty="0"/>
              <a:t>Also look at ratio of educational loans to total unsecured debt and the timing of when loans became due and the filing </a:t>
            </a:r>
          </a:p>
          <a:p>
            <a:pPr lvl="0"/>
            <a:r>
              <a:rPr lang="en-US" sz="2000" dirty="0"/>
              <a:t>Look at all these factors in deciding whether debtor made GF effort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7355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Undue Hardship –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i="1" dirty="0"/>
              <a:t>Additional Circumstances Prong</a:t>
            </a:r>
            <a:endParaRPr lang="en-US" sz="2400" dirty="0"/>
          </a:p>
          <a:p>
            <a:pPr marL="0" indent="0">
              <a:buNone/>
            </a:pPr>
            <a:r>
              <a:rPr lang="en-US" b="1" i="1" dirty="0"/>
              <a:t> </a:t>
            </a:r>
            <a:endParaRPr lang="en-US" dirty="0"/>
          </a:p>
          <a:p>
            <a:pPr lvl="0"/>
            <a:r>
              <a:rPr lang="en-US" sz="2400" dirty="0"/>
              <a:t>Must show additional circumstances “indicating that his current state of financial affairs is likely to continue for significant portion of the repayment period”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714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Undue Hardship –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i="1" dirty="0"/>
              <a:t>Minimal Standard of Living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lvl="0"/>
            <a:r>
              <a:rPr lang="en-US" sz="2400" dirty="0"/>
              <a:t>If forced to repay loans, will not be able to maintain minimal standard of living </a:t>
            </a:r>
            <a:endParaRPr lang="en-US" sz="2400" dirty="0" smtClean="0"/>
          </a:p>
          <a:p>
            <a:pPr lvl="0"/>
            <a:r>
              <a:rPr lang="en-US" dirty="0"/>
              <a:t>Concept is flexible and dependent upon circs of particular case </a:t>
            </a:r>
          </a:p>
          <a:p>
            <a:pPr lvl="0"/>
            <a:r>
              <a:rPr lang="en-US" dirty="0"/>
              <a:t>Evaluate income and expenses but both are not regarded as unalterable</a:t>
            </a:r>
          </a:p>
          <a:p>
            <a:pPr lvl="0"/>
            <a:r>
              <a:rPr lang="en-US" dirty="0"/>
              <a:t>Can consider whether it be unconscionable for debtor to pursue additional income or reduce expenses </a:t>
            </a:r>
          </a:p>
          <a:p>
            <a:pPr lvl="0"/>
            <a:r>
              <a:rPr lang="en-US" dirty="0"/>
              <a:t>Showing that finances are “tight” is insufficient </a:t>
            </a:r>
          </a:p>
          <a:p>
            <a:pPr marL="0" indent="0">
              <a:buNone/>
            </a:pPr>
            <a:endParaRPr lang="en-US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2657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Asserting School’s Rights as Creditor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Types of Bankruptcy Filings</a:t>
            </a:r>
          </a:p>
          <a:p>
            <a:endParaRPr lang="en-US" sz="2400" dirty="0"/>
          </a:p>
          <a:p>
            <a:pPr lvl="1"/>
            <a:r>
              <a:rPr lang="en-US" sz="2200" dirty="0" smtClean="0"/>
              <a:t>Chapter 7</a:t>
            </a:r>
          </a:p>
          <a:p>
            <a:pPr lvl="1"/>
            <a:endParaRPr lang="en-US" sz="2200" dirty="0"/>
          </a:p>
          <a:p>
            <a:pPr lvl="1"/>
            <a:r>
              <a:rPr lang="en-US" sz="2200" dirty="0" smtClean="0"/>
              <a:t>Chapter 13</a:t>
            </a:r>
          </a:p>
          <a:p>
            <a:pPr lvl="1"/>
            <a:endParaRPr lang="en-US" sz="2200" dirty="0"/>
          </a:p>
          <a:p>
            <a:pPr lvl="1"/>
            <a:r>
              <a:rPr lang="en-US" sz="2200" dirty="0" smtClean="0"/>
              <a:t>Chapter 11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13912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Asserting School’s Rights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Steps </a:t>
            </a:r>
            <a:r>
              <a:rPr lang="en-US" sz="2400" dirty="0"/>
              <a:t>to Take To Try and Collect Debt 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sz="2400" dirty="0"/>
              <a:t>1.  Proof of Claim - if there are assets or a chapter </a:t>
            </a:r>
            <a:r>
              <a:rPr lang="en-US" sz="2400" dirty="0" smtClean="0"/>
              <a:t>13 reorganization plan</a:t>
            </a:r>
          </a:p>
          <a:p>
            <a:endParaRPr lang="en-US" sz="2400" dirty="0"/>
          </a:p>
          <a:p>
            <a:r>
              <a:rPr lang="en-US" sz="2400" dirty="0" smtClean="0"/>
              <a:t>2.  Proof of Claim Form – Materials 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2493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Asserting School’s Rights –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 smtClean="0"/>
              <a:t>Parts of Proof of Claim</a:t>
            </a:r>
          </a:p>
          <a:p>
            <a:endParaRPr lang="en-US" dirty="0"/>
          </a:p>
          <a:p>
            <a:r>
              <a:rPr lang="en-US" sz="1900" dirty="0"/>
              <a:t>a)  Identify the Claim – giving name of creditor, identify where notices and payments should be sent, etc.</a:t>
            </a:r>
          </a:p>
          <a:p>
            <a:pPr marL="0" indent="0">
              <a:buNone/>
            </a:pPr>
            <a:r>
              <a:rPr lang="en-US" sz="1900" dirty="0"/>
              <a:t> </a:t>
            </a:r>
          </a:p>
          <a:p>
            <a:r>
              <a:rPr lang="en-US" sz="1900" dirty="0"/>
              <a:t>b) Information about Claim as of Date Filed – Amount, Basis, Is it Secured (by Real Property . . . . generally no), Entitled to Priority (again, generally no) </a:t>
            </a:r>
          </a:p>
          <a:p>
            <a:pPr marL="0" indent="0">
              <a:buNone/>
            </a:pPr>
            <a:r>
              <a:rPr lang="en-US" sz="1900" dirty="0"/>
              <a:t> </a:t>
            </a:r>
          </a:p>
          <a:p>
            <a:r>
              <a:rPr lang="en-US" sz="1900" dirty="0"/>
              <a:t>c)  Verification – Sign as to truth and correctness </a:t>
            </a:r>
          </a:p>
          <a:p>
            <a:pPr marL="0" indent="0">
              <a:buNone/>
            </a:pPr>
            <a:r>
              <a:rPr lang="en-US" sz="1900" dirty="0"/>
              <a:t> </a:t>
            </a:r>
          </a:p>
          <a:p>
            <a:r>
              <a:rPr lang="en-US" sz="1900" dirty="0"/>
              <a:t>d)  attaching redacted copies of proof of debt/that debt exists</a:t>
            </a:r>
          </a:p>
        </p:txBody>
      </p:sp>
    </p:spTree>
    <p:extLst>
      <p:ext uri="{BB962C8B-B14F-4D97-AF65-F5344CB8AC3E}">
        <p14:creationId xmlns:p14="http://schemas.microsoft.com/office/powerpoint/2010/main" val="2876063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Asserting School’s Rights –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Recovery </a:t>
            </a:r>
            <a:r>
              <a:rPr lang="en-US" sz="3200" dirty="0"/>
              <a:t>?</a:t>
            </a:r>
            <a:r>
              <a:rPr lang="en-US" sz="3200" dirty="0" smtClean="0"/>
              <a:t> </a:t>
            </a:r>
          </a:p>
          <a:p>
            <a:endParaRPr lang="en-US" sz="3200" dirty="0"/>
          </a:p>
          <a:p>
            <a:pPr lvl="1"/>
            <a:r>
              <a:rPr lang="en-US" sz="2400" dirty="0"/>
              <a:t>What if anything we recover is generally a function of the type of bankruptcy </a:t>
            </a:r>
            <a:r>
              <a:rPr lang="en-US" sz="2400" dirty="0" smtClean="0"/>
              <a:t>filed</a:t>
            </a:r>
          </a:p>
          <a:p>
            <a:pPr lvl="1"/>
            <a:r>
              <a:rPr lang="en-US" sz="2400" dirty="0" smtClean="0"/>
              <a:t>Chapter 7 (generally no) v. Chapter 13 </a:t>
            </a:r>
            <a:endParaRPr lang="en-US" sz="2400" dirty="0"/>
          </a:p>
          <a:p>
            <a:pPr marL="457200" lvl="1" indent="0">
              <a:buNone/>
            </a:pP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634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Asserting School’s Rights –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 Discharge -</a:t>
            </a:r>
            <a:r>
              <a:rPr lang="en-US" b="1" dirty="0"/>
              <a:t> </a:t>
            </a:r>
            <a:r>
              <a:rPr lang="en-US" dirty="0"/>
              <a:t>If debt is non-dischargeable, we start collection efforts up </a:t>
            </a:r>
            <a:r>
              <a:rPr lang="en-US" dirty="0" smtClean="0"/>
              <a:t>again</a:t>
            </a:r>
            <a:r>
              <a:rPr lang="en-US" dirty="0"/>
              <a:t>	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School </a:t>
            </a:r>
            <a:r>
              <a:rPr lang="en-US" b="1" dirty="0"/>
              <a:t>Obligation - </a:t>
            </a:r>
            <a:r>
              <a:rPr lang="en-US" dirty="0"/>
              <a:t>If debt is non-dischargeable, services can </a:t>
            </a:r>
            <a:r>
              <a:rPr lang="en-US" i="1" dirty="0"/>
              <a:t>again</a:t>
            </a:r>
            <a:r>
              <a:rPr lang="en-US" dirty="0"/>
              <a:t> be withheld - - Otherwise, students must be allowed to register as if it never happened, transcripts must be provided.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Non-discrimination </a:t>
            </a:r>
            <a:r>
              <a:rPr lang="en-US" b="1" dirty="0"/>
              <a:t>Law</a:t>
            </a:r>
            <a:r>
              <a:rPr lang="en-US" dirty="0"/>
              <a:t> - Government agencies cannot discriminate against someone based solely on a past bankruptcy § 525(c)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98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of Debtor’s Filing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Frequency Depends on Type of Filing and if Discharge Received </a:t>
            </a:r>
          </a:p>
          <a:p>
            <a:pPr marL="0" indent="0">
              <a:buNone/>
            </a:pPr>
            <a:r>
              <a:rPr lang="en-US" sz="2400" dirty="0" smtClean="0"/>
              <a:t>		</a:t>
            </a:r>
            <a:r>
              <a:rPr lang="en-US" b="1" dirty="0" smtClean="0"/>
              <a:t>- Chapter 7 Discharge – must wait eight years from date of filing 				before can file new Chapter 7 </a:t>
            </a:r>
          </a:p>
          <a:p>
            <a:pPr lvl="2"/>
            <a:r>
              <a:rPr lang="en-US" sz="1800" b="1" dirty="0" smtClean="0"/>
              <a:t>Chapter </a:t>
            </a:r>
            <a:r>
              <a:rPr lang="en-US" sz="1800" b="1" dirty="0"/>
              <a:t>13 then Chapter 13—two years. </a:t>
            </a:r>
            <a:endParaRPr lang="en-US" sz="1800" dirty="0"/>
          </a:p>
          <a:p>
            <a:pPr lvl="2"/>
            <a:r>
              <a:rPr lang="en-US" sz="1800" b="1" dirty="0"/>
              <a:t>Chapter 13 then Chapter 7—six </a:t>
            </a:r>
            <a:r>
              <a:rPr lang="en-US" sz="1800" b="1" dirty="0" smtClean="0"/>
              <a:t>years</a:t>
            </a:r>
          </a:p>
          <a:p>
            <a:pPr lvl="2"/>
            <a:r>
              <a:rPr lang="en-US" sz="1800" b="1" dirty="0"/>
              <a:t>Chapter </a:t>
            </a:r>
            <a:r>
              <a:rPr lang="en-US" sz="1800" b="1" dirty="0" smtClean="0"/>
              <a:t>7 </a:t>
            </a:r>
            <a:r>
              <a:rPr lang="en-US" sz="1800" b="1" dirty="0"/>
              <a:t>then Chapter </a:t>
            </a:r>
            <a:r>
              <a:rPr lang="en-US" sz="1800" b="1" dirty="0" smtClean="0"/>
              <a:t>13—four years</a:t>
            </a:r>
          </a:p>
          <a:p>
            <a:pPr lvl="2"/>
            <a:r>
              <a:rPr lang="en-US" sz="1800" b="1" dirty="0" smtClean="0"/>
              <a:t>Must Wait 180 </a:t>
            </a:r>
            <a:r>
              <a:rPr lang="en-US" sz="1800" b="1" dirty="0"/>
              <a:t>Days</a:t>
            </a:r>
            <a:r>
              <a:rPr lang="en-US" sz="1800" dirty="0"/>
              <a:t> </a:t>
            </a:r>
            <a:r>
              <a:rPr lang="en-US" sz="1800" b="1" dirty="0" smtClean="0"/>
              <a:t>if </a:t>
            </a:r>
            <a:r>
              <a:rPr lang="en-US" sz="1800" b="1" dirty="0"/>
              <a:t>BR petition was dismissed with no discharge </a:t>
            </a:r>
            <a:r>
              <a:rPr lang="en-US" sz="1800" b="1" dirty="0" smtClean="0"/>
              <a:t>granted</a:t>
            </a:r>
            <a:endParaRPr lang="en-US" sz="1800" b="1" dirty="0"/>
          </a:p>
          <a:p>
            <a:pPr lvl="2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9427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Important Thing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Automatic Stay – Everything Must Stop!!!</a:t>
            </a:r>
          </a:p>
          <a:p>
            <a:pPr lvl="1"/>
            <a:r>
              <a:rPr lang="en-US" sz="3000" dirty="0" smtClean="0"/>
              <a:t>- Must Halt Collection Efforts or Face Possible Sanctions</a:t>
            </a:r>
          </a:p>
          <a:p>
            <a:pPr lvl="1"/>
            <a:endParaRPr lang="en-US" sz="3000" dirty="0"/>
          </a:p>
          <a:p>
            <a:pPr lvl="1"/>
            <a:r>
              <a:rPr lang="en-US" sz="3000" dirty="0" smtClean="0"/>
              <a:t>Notice of Filing – in any form - </a:t>
            </a:r>
          </a:p>
          <a:p>
            <a:pPr marL="457200" lvl="1" indent="0">
              <a:buNone/>
            </a:pPr>
            <a:r>
              <a:rPr lang="en-US" sz="3000" dirty="0" smtClean="0"/>
              <a:t>– OK to verify that actually filed </a:t>
            </a:r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40042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Parents Filing Bankruptcy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Child’s debt so in theory should not impact </a:t>
            </a:r>
          </a:p>
          <a:p>
            <a:endParaRPr lang="en-US" sz="2400" dirty="0"/>
          </a:p>
          <a:p>
            <a:r>
              <a:rPr lang="en-US" sz="2400" dirty="0" smtClean="0"/>
              <a:t>Parent as Guarantor for Minor Child – typically only see that with special programs like high school student who takes a college class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5835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Parents Filing Bankruptcy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Bankruptcy Trustee “Clawback” Suits – Trying to Recoup Bankrupt Parents Voluntary Payment of Children’s Tuition </a:t>
            </a:r>
          </a:p>
          <a:p>
            <a:r>
              <a:rPr lang="en-US" sz="1700" dirty="0" smtClean="0"/>
              <a:t>11 USC §548(a)(1) – Fraudulent look back period – 2 years from date of filing – transfer done to hinder, delay creditor or not receive reasonably equivalent value and rendered insolvent</a:t>
            </a:r>
          </a:p>
          <a:p>
            <a:endParaRPr lang="en-US" sz="1700" dirty="0" smtClean="0"/>
          </a:p>
          <a:p>
            <a:r>
              <a:rPr lang="en-US" sz="1700" dirty="0" smtClean="0"/>
              <a:t>NY </a:t>
            </a:r>
            <a:r>
              <a:rPr lang="en-US" sz="1700" dirty="0"/>
              <a:t>Debtor Creditor Law – under Fraudulent Conveyances – can go back 6 years from the date of the transfer if is fraudulent if is actual or constructive </a:t>
            </a:r>
          </a:p>
          <a:p>
            <a:pPr marL="0" indent="0">
              <a:buNone/>
            </a:pPr>
            <a:r>
              <a:rPr lang="en-US" sz="1700" dirty="0"/>
              <a:t> </a:t>
            </a:r>
            <a:endParaRPr lang="en-US" sz="1700" dirty="0" smtClean="0"/>
          </a:p>
          <a:p>
            <a:r>
              <a:rPr lang="en-US" sz="1700" dirty="0" smtClean="0"/>
              <a:t>Constructive Fraud can be proven in NY if there is not fair value or consideration for the transfer and the result was insolvency for the debtor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021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Parents Filing Bankruptcy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Unsettled </a:t>
            </a:r>
            <a:r>
              <a:rPr lang="en-US" sz="2800" dirty="0"/>
              <a:t>Law:  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)  In re Lindsay – Bankr. SDNY Poughkeepsie 2010 – 2010 Bankr. LEXIS 1554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2)  </a:t>
            </a:r>
            <a:r>
              <a:rPr lang="en-US" dirty="0"/>
              <a:t>In re Leonard – 454 BR 444 (ED Mich 2011)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3) In </a:t>
            </a:r>
            <a:r>
              <a:rPr lang="en-US" dirty="0"/>
              <a:t>re Cohen – 2012 Bankr. LEXIS 5097 (Bankr. WD Pa 2012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4)  </a:t>
            </a:r>
            <a:r>
              <a:rPr lang="en-US" dirty="0"/>
              <a:t>In re Palladino – 556 B.R. 10; 2016 Bankr LEXIS 2938 (August 10, 2016)  (Bankr. D. Mass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5)</a:t>
            </a:r>
            <a:r>
              <a:rPr lang="en-US" sz="1600" dirty="0" smtClean="0"/>
              <a:t> </a:t>
            </a:r>
            <a:r>
              <a:rPr lang="en-US" dirty="0"/>
              <a:t>Matter of Dunston (debtor), Roach (Trustee) v. Skidmore College </a:t>
            </a:r>
            <a:r>
              <a:rPr lang="en-US" dirty="0" smtClean="0"/>
              <a:t>– 566 BR 624 (</a:t>
            </a:r>
            <a:r>
              <a:rPr lang="nb-NO" dirty="0" smtClean="0"/>
              <a:t>Bankr</a:t>
            </a:r>
            <a:r>
              <a:rPr lang="nb-NO" dirty="0"/>
              <a:t>. S.D. Ga. Feb. 7, 2017</a:t>
            </a:r>
            <a:r>
              <a:rPr lang="nb-NO" dirty="0" smtClean="0"/>
              <a:t>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24457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 </a:t>
            </a:r>
            <a:r>
              <a:rPr lang="en-US" dirty="0"/>
              <a:t>Hard to say a trend . . . . especially in light of </a:t>
            </a:r>
            <a:r>
              <a:rPr lang="en-US" i="1" dirty="0"/>
              <a:t>Dunston/Roach v. Skidmore</a:t>
            </a:r>
            <a:r>
              <a:rPr lang="en-US" dirty="0"/>
              <a:t> case out of Georgia (Judge was appointed by Obama), but have to think that </a:t>
            </a:r>
            <a:r>
              <a:rPr lang="en-US" i="1" dirty="0"/>
              <a:t>Palladino</a:t>
            </a:r>
            <a:r>
              <a:rPr lang="en-US" dirty="0"/>
              <a:t> case with Judge Hoffman is more sound reasoning given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smtClean="0"/>
              <a:t>If Parents Do Not Have An Obligation, then why: 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Fam Court Act for Child Support – can include education for college since support is to 21 if ability to pay;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FAFSA looks at parents’ income in determining what aid a student gets;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Affordable Care Act insures child under parents’ policy to 26 years old;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9934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800" dirty="0" smtClean="0"/>
              <a:t>Litigation Holds and Discovery </a:t>
            </a:r>
          </a:p>
          <a:p>
            <a:pPr marL="457200" lvl="1" indent="0">
              <a:buNone/>
            </a:pPr>
            <a:r>
              <a:rPr lang="en-US" sz="2400" dirty="0" smtClean="0"/>
              <a:t>	</a:t>
            </a:r>
            <a:r>
              <a:rPr lang="en-US" sz="1800" dirty="0" smtClean="0"/>
              <a:t>-What does that mean for Student Accounts? </a:t>
            </a:r>
          </a:p>
          <a:p>
            <a:pPr marL="457200" lvl="1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- Point of Contact for School and All Departments</a:t>
            </a:r>
          </a:p>
          <a:p>
            <a:pPr marL="457200" lvl="1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(Registrar, Financial Aid, Housing, Faculty) </a:t>
            </a:r>
          </a:p>
          <a:p>
            <a:pPr marL="457200" lvl="1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- Litigation Process – Defendant is entitled to try and 	defend claim 	and make use of discovery devices 	including document demands 	and depositions </a:t>
            </a:r>
          </a:p>
          <a:p>
            <a:pPr marL="457200" lvl="1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- You may have to go to Court to assist in prosecuting claim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4069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dirty="0" smtClean="0"/>
              <a:t>	Timeliness </a:t>
            </a:r>
            <a:r>
              <a:rPr lang="en-US" sz="2800" dirty="0"/>
              <a:t>of Referrals – SOLs</a:t>
            </a:r>
          </a:p>
          <a:p>
            <a:pPr marL="0" indent="0">
              <a:buNone/>
            </a:pPr>
            <a:r>
              <a:rPr lang="en-US" dirty="0"/>
              <a:t> 		</a:t>
            </a:r>
            <a:r>
              <a:rPr lang="en-US" sz="1900" dirty="0"/>
              <a:t>a)  Most debts - - Tuition and Fees – 6 years – Contract Claim </a:t>
            </a:r>
          </a:p>
          <a:p>
            <a:pPr marL="0" indent="0">
              <a:buNone/>
            </a:pPr>
            <a:r>
              <a:rPr lang="en-US" sz="1900" dirty="0"/>
              <a:t>		b)  Institutional Loans – 6 years – Contract Claim</a:t>
            </a:r>
          </a:p>
          <a:p>
            <a:pPr marL="0" indent="0">
              <a:buNone/>
            </a:pPr>
            <a:r>
              <a:rPr lang="en-US" sz="1900" dirty="0"/>
              <a:t> 		c)  Perkins Loans – No SOL – see 20 USC § 1091a</a:t>
            </a:r>
          </a:p>
          <a:p>
            <a:pPr marL="914400" lvl="2" indent="0">
              <a:buNone/>
            </a:pPr>
            <a:r>
              <a:rPr lang="en-US" sz="1900" dirty="0"/>
              <a:t>d)  </a:t>
            </a:r>
            <a:r>
              <a:rPr lang="en-US" sz="1900" dirty="0" smtClean="0"/>
              <a:t>  Financial </a:t>
            </a:r>
            <a:r>
              <a:rPr lang="en-US" sz="1900" dirty="0"/>
              <a:t>Aid Overpayment – we argue has no SOL – </a:t>
            </a:r>
            <a:r>
              <a:rPr lang="en-US" sz="1900" i="1" dirty="0"/>
              <a:t>see State v. Fuller case </a:t>
            </a:r>
            <a:r>
              <a:rPr lang="en-US" sz="1900" i="1" dirty="0" smtClean="0"/>
              <a:t>citing </a:t>
            </a:r>
            <a:r>
              <a:rPr lang="en-US" sz="1900" i="1" dirty="0"/>
              <a:t>20 USC § </a:t>
            </a:r>
            <a:r>
              <a:rPr lang="en-US" sz="1900" i="1" dirty="0" smtClean="0"/>
              <a:t>1091a</a:t>
            </a:r>
            <a:endParaRPr lang="en-US" sz="1900" dirty="0"/>
          </a:p>
          <a:p>
            <a:pPr marL="914400" lvl="2" indent="0">
              <a:buNone/>
            </a:pPr>
            <a:r>
              <a:rPr lang="en-US" sz="1900" dirty="0"/>
              <a:t>e)  Parking Tickets – 3 years – CPLR § 214(2) </a:t>
            </a:r>
            <a:r>
              <a:rPr lang="en-US" sz="1900" dirty="0" smtClean="0"/>
              <a:t>– an action to recover upon a liability, penalty or forfeiture created or imposed by statute except as provided in sections 213 and 215  </a:t>
            </a:r>
            <a:endParaRPr lang="en-US" sz="1900" dirty="0"/>
          </a:p>
          <a:p>
            <a:pPr marL="0" indent="0">
              <a:buNone/>
            </a:pPr>
            <a:r>
              <a:rPr lang="en-US" sz="1900" dirty="0"/>
              <a:t> </a:t>
            </a:r>
            <a:r>
              <a:rPr lang="en-US" sz="1900" dirty="0" smtClean="0"/>
              <a:t>		f</a:t>
            </a:r>
            <a:r>
              <a:rPr lang="en-US" sz="1900" dirty="0"/>
              <a:t>)  Library Fines – 6 years – implied contract for borrowing</a:t>
            </a:r>
          </a:p>
          <a:p>
            <a:pPr marL="0" indent="0">
              <a:buNone/>
            </a:pPr>
            <a:r>
              <a:rPr lang="en-US" sz="1900" dirty="0"/>
              <a:t> </a:t>
            </a:r>
            <a:r>
              <a:rPr lang="en-US" sz="1900" dirty="0" smtClean="0"/>
              <a:t>		g</a:t>
            </a:r>
            <a:r>
              <a:rPr lang="en-US" sz="1900" dirty="0"/>
              <a:t>)  Dorm Damage – 3 years – CPLR § 214(4) – action to recover damages </a:t>
            </a:r>
            <a:r>
              <a:rPr lang="en-US" sz="1900" dirty="0" smtClean="0"/>
              <a:t>for 			an </a:t>
            </a:r>
            <a:r>
              <a:rPr lang="en-US" sz="1900" dirty="0"/>
              <a:t>injury to property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450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Important Thing –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Willful Violation – </a:t>
            </a:r>
          </a:p>
          <a:p>
            <a:pPr lvl="1"/>
            <a:r>
              <a:rPr lang="en-US" sz="3800" dirty="0" smtClean="0"/>
              <a:t>- if notice sent, focus is on whether collection activity was intentional, not whether willfully violate stay 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43226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Important Thing –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School’s Obligation – automatic stay means lifting academic hold to release transcript, diploma and allow re-register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59505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Important Thing –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Bankruptcy Practitioners – who look for violations to file sanction motions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9707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of Filing &amp; Dischargeability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Pre-Petition Debts</a:t>
            </a:r>
          </a:p>
          <a:p>
            <a:endParaRPr lang="en-US" sz="4000" dirty="0"/>
          </a:p>
          <a:p>
            <a:r>
              <a:rPr lang="en-US" sz="4000" dirty="0" smtClean="0"/>
              <a:t>Post-Petition Debts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22888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Debt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Tuition and Fees – will be dischargeable if pre-petition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r>
              <a:rPr lang="en-US" sz="2400" dirty="0"/>
              <a:t>Financial Aid Overpayment/Title IV Money, State Aid – TAP Overpayments – Not dischargeable 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r>
              <a:rPr lang="en-US" sz="2400" dirty="0"/>
              <a:t>Student Loans - - Not dischargeable . . . we take the position that this includes school institutional loans as well as federal loans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7834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Undue Hardship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Exception to Non-Dischargeability</a:t>
            </a:r>
          </a:p>
          <a:p>
            <a:endParaRPr lang="en-US" sz="3200" dirty="0"/>
          </a:p>
          <a:p>
            <a:pPr lvl="1"/>
            <a:r>
              <a:rPr lang="en-US" sz="2400" b="1" i="1" dirty="0"/>
              <a:t>11 USC § 523(a) (8) unless excepting such debt from discharge under this paragraph would impose an undue hardship on the debtor </a:t>
            </a:r>
            <a:r>
              <a:rPr lang="en-US" sz="2400" b="1" i="1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2758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Undue Hardship Test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a)  debtor cannot maintain on current income and expenses a “minimal standard of living” for debtor and dependents if forced to repay debt</a:t>
            </a:r>
          </a:p>
          <a:p>
            <a:r>
              <a:rPr lang="en-US" sz="2400" dirty="0"/>
              <a:t>b)  additional circumstances exist indicating that this state of affairs is likely to persist for significant portion of repayment period  </a:t>
            </a:r>
          </a:p>
          <a:p>
            <a:r>
              <a:rPr lang="en-US" sz="2400" dirty="0"/>
              <a:t>c) debtor made good faith effort to repay the </a:t>
            </a:r>
            <a:r>
              <a:rPr lang="en-US" sz="2400" dirty="0" smtClean="0"/>
              <a:t>loans</a:t>
            </a:r>
          </a:p>
          <a:p>
            <a:pPr marL="0" indent="0">
              <a:buNone/>
            </a:pPr>
            <a:r>
              <a:rPr lang="en-US" sz="2400" dirty="0" smtClean="0"/>
              <a:t>      </a:t>
            </a:r>
            <a:r>
              <a:rPr lang="en-US" dirty="0" smtClean="0"/>
              <a:t>Brunner </a:t>
            </a:r>
            <a:r>
              <a:rPr lang="en-US" dirty="0"/>
              <a:t>v. HESC, 831 F.2d 395 – </a:t>
            </a:r>
            <a:r>
              <a:rPr lang="en-US" dirty="0" smtClean="0"/>
              <a:t>(2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/>
              <a:t>Cir 1987) 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81276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336</TotalTime>
  <Words>780</Words>
  <Application>Microsoft Office PowerPoint</Application>
  <PresentationFormat>Widescreen</PresentationFormat>
  <Paragraphs>147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Century Gothic</vt:lpstr>
      <vt:lpstr>Wingdings 3</vt:lpstr>
      <vt:lpstr>Ion Boardroom</vt:lpstr>
      <vt:lpstr>Bankruptcy and Other Issues with Student Debt</vt:lpstr>
      <vt:lpstr>Most Important Thing </vt:lpstr>
      <vt:lpstr>Most Important Thing – cont’d </vt:lpstr>
      <vt:lpstr>Most Important Thing – cont’d </vt:lpstr>
      <vt:lpstr>Most Important Thing – cont’d </vt:lpstr>
      <vt:lpstr>Timing of Filing &amp; Dischargeability </vt:lpstr>
      <vt:lpstr>Types of Debt </vt:lpstr>
      <vt:lpstr>Undue Hardship</vt:lpstr>
      <vt:lpstr>Undue Hardship Test </vt:lpstr>
      <vt:lpstr>Undue Hardship Test – cont’d</vt:lpstr>
      <vt:lpstr>Undue Hardship Test – cont’d </vt:lpstr>
      <vt:lpstr>Undue Hardship – cont’d </vt:lpstr>
      <vt:lpstr>Undue Hardship – cont’d </vt:lpstr>
      <vt:lpstr>Asserting School’s Rights as Creditor</vt:lpstr>
      <vt:lpstr>Asserting School’s Rights – cont’d</vt:lpstr>
      <vt:lpstr>Asserting School’s Rights – cont’d </vt:lpstr>
      <vt:lpstr>Asserting School’s Rights – cont’d </vt:lpstr>
      <vt:lpstr> Asserting School’s Rights – cont’d </vt:lpstr>
      <vt:lpstr>Frequency of Debtor’s Filing </vt:lpstr>
      <vt:lpstr>Parents Filing Bankruptcy </vt:lpstr>
      <vt:lpstr>Parents Filing Bankruptcy </vt:lpstr>
      <vt:lpstr>Parents Filing Bankruptcy </vt:lpstr>
      <vt:lpstr>Looking Forward</vt:lpstr>
      <vt:lpstr>Other Issues </vt:lpstr>
      <vt:lpstr>Other Issues </vt:lpstr>
    </vt:vector>
  </TitlesOfParts>
  <Company>New York State Office of the Attorney General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Bankruptcy and Other Issues with Student Debt</dc:title>
  <dc:creator>Thomas J. Schrempf</dc:creator>
  <cp:lastModifiedBy>Thomas J. Schrempf</cp:lastModifiedBy>
  <cp:revision>24</cp:revision>
  <cp:lastPrinted>2017-05-31T15:28:45Z</cp:lastPrinted>
  <dcterms:created xsi:type="dcterms:W3CDTF">2017-05-25T15:11:12Z</dcterms:created>
  <dcterms:modified xsi:type="dcterms:W3CDTF">2017-05-31T15:41:09Z</dcterms:modified>
</cp:coreProperties>
</file>